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1" r:id="rId4"/>
    <p:sldId id="302" r:id="rId5"/>
    <p:sldId id="286" r:id="rId6"/>
    <p:sldId id="30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303" r:id="rId37"/>
    <p:sldId id="304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35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90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02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9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78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2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9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22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40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0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35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34D-0BBC-4854-8B54-F7E3208F07E1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BF1EC-9EFF-4957-8F76-A56D4011C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67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37"/>
            <a:ext cx="90011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949325"/>
            <a:ext cx="5819775" cy="516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403225"/>
            <a:ext cx="4238625" cy="438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IKEV1&gt; Main Mode&gt;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msg</a:t>
            </a:r>
            <a:r>
              <a:rPr lang="en-US" dirty="0" smtClean="0"/>
              <a:t> exchange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26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1841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Main Mode - Message 2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IKEv1 Main Mode Message 2 is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the response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from the Responder to the packet sent from the initiator. The purpose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of Message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2 is to inform Initiator the SA attributes agreed upon. Most of the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fields are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the same as in the packet sent by the initiator. Only one proposal payload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and transform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payload is there in Message 2, which is the agreed proposal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and transform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payload. Also note that both the cookie values are filled.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319212"/>
            <a:ext cx="59912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Main Mode - Message 3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The direction of third message is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from the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Initiator to the Responder. This message contains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Key Exchange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Payload and Nonce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payload &amp; NAT-D payload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from Initiator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87" y="923330"/>
            <a:ext cx="56864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0"/>
            <a:ext cx="11798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Main Mode - Message 4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The direction of third message is from</a:t>
            </a:r>
            <a:b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the Responder to the Initiator. This message contains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Key.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smtClean="0"/>
              <a:t>Exchange </a:t>
            </a:r>
            <a:r>
              <a:rPr lang="en-US" dirty="0"/>
              <a:t>Payload and Nonce payload, from Responder. A Nonce is a very </a:t>
            </a:r>
            <a:r>
              <a:rPr lang="en-US" dirty="0" smtClean="0"/>
              <a:t>large random </a:t>
            </a:r>
            <a:r>
              <a:rPr lang="en-US" dirty="0"/>
              <a:t>number used in IKE. IKE </a:t>
            </a:r>
            <a:r>
              <a:rPr lang="en-US" dirty="0" err="1"/>
              <a:t>Nounce</a:t>
            </a:r>
            <a:r>
              <a:rPr lang="en-US" dirty="0"/>
              <a:t> random number is also used to calculate</a:t>
            </a:r>
            <a:br>
              <a:rPr lang="en-US" dirty="0"/>
            </a:br>
            <a:r>
              <a:rPr lang="en-US" dirty="0"/>
              <a:t>keying </a:t>
            </a:r>
            <a:r>
              <a:rPr lang="en-US" dirty="0" smtClean="0"/>
              <a:t>material. Please </a:t>
            </a:r>
            <a:r>
              <a:rPr lang="en-US" dirty="0"/>
              <a:t>note that the first four IKEv1 Phase 1 Main mode messages are </a:t>
            </a:r>
            <a:r>
              <a:rPr lang="en-US" dirty="0" smtClean="0"/>
              <a:t>not encrypted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401762"/>
            <a:ext cx="5638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3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Main Mode - Message 5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Both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peers calculate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DiffieHellman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shared secret. Three keys are generated by both peers for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authentication and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encryption. 5th message contains Identification payload and Hash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Payload, from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Initiator. Identification payload and Hash Payload are used for </a:t>
            </a:r>
            <a:r>
              <a:rPr lang="en-US" dirty="0" err="1" smtClean="0">
                <a:solidFill>
                  <a:srgbClr val="424242"/>
                </a:solidFill>
                <a:latin typeface="Times New Roman" panose="02020603050405020304" pitchFamily="18" charset="0"/>
              </a:rPr>
              <a:t>identitification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authentication. Identification payload and Hash Payload payloads are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sent encrypted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, in IKEv1 Phase 1 Main Mode.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477328"/>
            <a:ext cx="5591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1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40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Main Mode - Message 6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: 6th message contains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Identification payload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and Hash Payload. Identification payload and Hash Payload are used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for</a:t>
            </a:r>
            <a:r>
              <a:rPr lang="en-IN" dirty="0" smtClean="0"/>
              <a:t> </a:t>
            </a:r>
            <a:r>
              <a:rPr lang="en-IN" dirty="0" err="1" smtClean="0">
                <a:solidFill>
                  <a:srgbClr val="424242"/>
                </a:solidFill>
                <a:latin typeface="Times New Roman" panose="02020603050405020304" pitchFamily="18" charset="0"/>
              </a:rPr>
              <a:t>identitification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and authentication from Responder. Identification payload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and Hash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Payload payloads are sent encrypted in IKEv1 Phase 1 Main Mode.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225729"/>
            <a:ext cx="56197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9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6500" y="25146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Aggressive Mode</a:t>
            </a:r>
            <a:endParaRPr lang="en-I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7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5024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ookman Old Style" panose="02050604050505020204" pitchFamily="18" charset="0"/>
              </a:rPr>
              <a:t>IPsec IKE Version 1 Message Exchange</a:t>
            </a:r>
            <a:br>
              <a:rPr lang="en-US" sz="20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US" sz="2000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Aggressive Mode</a:t>
            </a:r>
            <a:br>
              <a:rPr lang="en-US" sz="2000" b="1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1, when in Aggressive mode, uses only three messages to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establish IKE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SA. The first two messages in Aggressive mode exchange include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almost everything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required to form IKE SA. IKEv1 Phase1 Aggressive Mode is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quicker than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Main Mode, but endpoint identities are exchanged in Clear-Text.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When comparing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Main Mode and Aggressive Mode, Main mode is considered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more secure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than Aggressive Mode, because the Identification payload is encrypted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in Main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Mode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3228776"/>
            <a:ext cx="635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Aggressive Mode - Message 1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In IKEv1 Phase1 Aggressive Mode, all the necessary information required to generate the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shared secret is exchanged in the first two messages between peers. The first message sent</a:t>
            </a:r>
            <a:b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from the Initiator includes SA payload, Proposal payload, and Transform payload, similar to Main Mode. The main difference in Aggressive Mode is that the first message includes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Key Exchange payload and the Nonce payload. Identification payload is also added in the first message. Note that the Identification payload is sent as Clear-Text, not encrypted.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782438"/>
            <a:ext cx="5781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Aggressive Mode - Message 2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: Now the Responder can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generate the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-Hellman shared secret. The Responder generates the </a:t>
            </a:r>
            <a:r>
              <a:rPr lang="en-US" dirty="0" err="1" smtClean="0">
                <a:solidFill>
                  <a:srgbClr val="424242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-Hellman shared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secret. Responder generates the Hash also for Authentication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purposes. Similar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to Message 2 in IKEv1 Phase1 Main Mode, Message 2 in IKEv1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Phase1 Aggressive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Mode also contains the agreed proposal and transform pair from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the Responder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. It also contains Key Exchange Payload,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Nounce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Payload,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Identity Payload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and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an Authentication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Hash from the Responder.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37" y="1547812"/>
            <a:ext cx="5038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IKEv1 Phase 1 Aggressive Mode - Message 3: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Now the Initiator can generate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the </a:t>
            </a:r>
            <a:r>
              <a:rPr lang="en-US" dirty="0" err="1" smtClean="0">
                <a:solidFill>
                  <a:srgbClr val="424242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shared secret. The Initiator generates the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Diffie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-Hellman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shared secret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. Initiator generates the Hash also for Authentication purposes. The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Hash payload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is sent as encrypted.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200329"/>
            <a:ext cx="6029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37"/>
            <a:ext cx="81248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62"/>
            <a:ext cx="6562725" cy="4105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78" y="1562582"/>
            <a:ext cx="7778122" cy="2789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33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262"/>
            <a:ext cx="73247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14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562"/>
            <a:ext cx="85629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59"/>
            <a:ext cx="8029575" cy="43719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927600"/>
            <a:ext cx="61782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The following notation is used throughout this memo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459443"/>
            <a:ext cx="12192000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HDR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is an ISAKMP header whose exchange type is the mode. When written as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HDR*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it indicates payload encryption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SA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is an SA negotiation payload with one or more proposals. An initiator MAY provide multiple proposals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for negotiation; a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responder MUST reply with only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one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25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537"/>
            <a:ext cx="8143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31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12"/>
            <a:ext cx="76676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8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787"/>
            <a:ext cx="8010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94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262"/>
            <a:ext cx="8077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487"/>
            <a:ext cx="54197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0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37"/>
            <a:ext cx="8963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362"/>
            <a:ext cx="92487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12"/>
            <a:ext cx="84105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2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087"/>
            <a:ext cx="85058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837"/>
            <a:ext cx="8467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137"/>
            <a:ext cx="81819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187"/>
            <a:ext cx="91916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7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841153"/>
            <a:ext cx="10058400" cy="214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4466" y="2984278"/>
            <a:ext cx="4259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Public IP (Carrier)</a:t>
            </a:r>
          </a:p>
          <a:p>
            <a:r>
              <a:rPr lang="en-IN" dirty="0" smtClean="0"/>
              <a:t>GER/ESP(Encapsulating)</a:t>
            </a:r>
          </a:p>
          <a:p>
            <a:r>
              <a:rPr lang="en-IN" dirty="0" smtClean="0"/>
              <a:t>Private </a:t>
            </a:r>
            <a:r>
              <a:rPr lang="en-IN" dirty="0" err="1" smtClean="0"/>
              <a:t>ip</a:t>
            </a:r>
            <a:r>
              <a:rPr lang="en-IN" dirty="0" smtClean="0"/>
              <a:t>(Passenger)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82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16" y="558116"/>
            <a:ext cx="93535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14462"/>
            <a:ext cx="10439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67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762"/>
            <a:ext cx="72866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4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9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24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78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571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888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53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78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2" y="0"/>
            <a:ext cx="10413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57287"/>
            <a:ext cx="9067800" cy="4543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0189" y="91440"/>
            <a:ext cx="455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 smtClean="0"/>
              <a:t>VPN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410038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0" y="0"/>
            <a:ext cx="10215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4960"/>
            <a:ext cx="11709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IPsec IKE Version 1 Message Exchange</a:t>
            </a:r>
            <a:r>
              <a:rPr lang="en-IN" sz="20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IN" sz="20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Internet Key Exchange (IKE) is a protocol used to set up a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IPSec </a:t>
            </a:r>
            <a:r>
              <a:rPr lang="en-IN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Security Associations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(SAs)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security attributes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like encryption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key, encryption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algorithm, and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mode, between IPSec peers. Internet Key Exchange allows IPSec peers to</a:t>
            </a:r>
            <a:b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dynamically exchange keys and negotiate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IPSec Security Associations (SAs</a:t>
            </a:r>
            <a:r>
              <a:rPr lang="en-IN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)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. Using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Internet Key Exchange (IKE),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IPSec Security Associations (SAs)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can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be dynamically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established and removed at a negotiated time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period. Internet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Key Exchange (IKE) is an IETF protocol and it has two versions, an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old version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IKEv1 (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RFC 2409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,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RFC 4109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) and a relatively new version, IKEv2 (</a:t>
            </a:r>
            <a:r>
              <a:rPr lang="en-IN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RFC 5996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,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RFC 7296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and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RFC 7427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). Internet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Key Exchange is a hybrid protocol made from Oakley, SKEME (A</a:t>
            </a:r>
            <a:b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Versatile Secure Key Exchange Mechanism for Internet) and ISAKMP (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Internet) Security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Association and Key Management Protocol) protocols. ISAKMP </a:t>
            </a:r>
            <a:r>
              <a:rPr lang="en-IN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protocol is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a framework for exchanging encryption keys and security association payloads.</a:t>
            </a:r>
            <a:b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IKE uses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UDP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, 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Port Number </a:t>
            </a:r>
            <a:r>
              <a:rPr lang="en-IN" dirty="0">
                <a:solidFill>
                  <a:srgbClr val="424242"/>
                </a:solidFill>
                <a:latin typeface="Times New Roman" panose="02020603050405020304" pitchFamily="18" charset="0"/>
              </a:rPr>
              <a:t>500.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0" y="3388697"/>
            <a:ext cx="119761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24242"/>
                </a:solidFill>
                <a:latin typeface="Times New Roman" panose="02020603050405020304" pitchFamily="18" charset="0"/>
              </a:rPr>
              <a:t>Internet Key Exchange Version 1 (IKEv1)</a:t>
            </a:r>
            <a:br>
              <a:rPr lang="en-US" sz="2800" b="1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The operation IKEv1 can be broken down into two phases. 1) </a:t>
            </a:r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Phase 1 (IKE SA</a:t>
            </a:r>
            <a:b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Negotiation)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and 2) </a:t>
            </a:r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Phase 2 (</a:t>
            </a:r>
            <a:r>
              <a:rPr lang="en-US" b="1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b="1" dirty="0">
                <a:solidFill>
                  <a:srgbClr val="424242"/>
                </a:solidFill>
                <a:latin typeface="Times New Roman" panose="02020603050405020304" pitchFamily="18" charset="0"/>
              </a:rPr>
              <a:t> SA Negotiation)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. IKEv1 Phase 1 SA</a:t>
            </a:r>
            <a:b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negotiation is for protecting IKE. IKEv1 Phase 2 SA negotiation is for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protecting </a:t>
            </a:r>
            <a:r>
              <a:rPr lang="en-US" dirty="0" err="1" smtClean="0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(real user traffic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). IKEv1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Phase 1 negotiation can happen in two modes, either using Main Mode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or using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Aggressive Mode. IKEv1 Phase 1 Main mode has three pairs of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messages (total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six messages) between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peers. IKE Phase 1 Aggressive Mode has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only three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message exchanges. The purpose of IKEv1 Phase 1 is to establish IKE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SA. IKEv1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Phase 2 (Quick Mode) has only three messages. The purpose of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IKEv1 Phase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2 is to establish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SA. Phase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1 is used to negotiate the parameters and key material required to establish</a:t>
            </a:r>
            <a:b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IKE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Security Association (SA)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between two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IPSec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peers. The 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Security Associations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(SAs)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negotiated in Phase 1 is then used to protect future </a:t>
            </a:r>
            <a:r>
              <a:rPr lang="en-US" dirty="0" smtClean="0">
                <a:solidFill>
                  <a:srgbClr val="424242"/>
                </a:solidFill>
                <a:latin typeface="Times New Roman" panose="02020603050405020304" pitchFamily="18" charset="0"/>
              </a:rPr>
              <a:t>IKE communication. Following 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explanation is based on the assumption that the peers are using </a:t>
            </a:r>
            <a:r>
              <a:rPr lang="en-US" dirty="0" err="1">
                <a:solidFill>
                  <a:srgbClr val="424242"/>
                </a:solidFill>
                <a:latin typeface="Times New Roman" panose="02020603050405020304" pitchFamily="18" charset="0"/>
              </a:rPr>
              <a:t>PreShared</a:t>
            </a:r>
            <a:r>
              <a:rPr lang="en-US" dirty="0">
                <a:solidFill>
                  <a:srgbClr val="424242"/>
                </a:solidFill>
                <a:latin typeface="Times New Roman" panose="02020603050405020304" pitchFamily="18" charset="0"/>
              </a:rPr>
              <a:t> Key for authentication.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81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8" y="708765"/>
            <a:ext cx="8953499" cy="55281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IKEV1&gt; Main Mode&gt;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msg</a:t>
            </a:r>
            <a:r>
              <a:rPr lang="en-US" dirty="0" smtClean="0"/>
              <a:t> exchange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18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539</Words>
  <Application>Microsoft Office PowerPoint</Application>
  <PresentationFormat>Widescreen</PresentationFormat>
  <Paragraphs>22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Unicode MS</vt:lpstr>
      <vt:lpstr>Bookman Old Style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sushil m</dc:creator>
  <cp:lastModifiedBy>HP</cp:lastModifiedBy>
  <cp:revision>38</cp:revision>
  <dcterms:created xsi:type="dcterms:W3CDTF">2020-04-06T21:02:24Z</dcterms:created>
  <dcterms:modified xsi:type="dcterms:W3CDTF">2024-01-25T02:50:27Z</dcterms:modified>
</cp:coreProperties>
</file>